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4" r:id="rId3"/>
    <p:sldId id="290" r:id="rId4"/>
    <p:sldId id="293" r:id="rId5"/>
    <p:sldId id="294" r:id="rId6"/>
    <p:sldId id="266" r:id="rId7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6">
          <p15:clr>
            <a:srgbClr val="A4A3A4"/>
          </p15:clr>
        </p15:guide>
        <p15:guide id="2" pos="527">
          <p15:clr>
            <a:srgbClr val="A4A3A4"/>
          </p15:clr>
        </p15:guide>
        <p15:guide id="3" orient="horz" pos="1137">
          <p15:clr>
            <a:srgbClr val="A4A3A4"/>
          </p15:clr>
        </p15:guide>
        <p15:guide id="4" pos="46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пова Татьяна Сергеевна" initials="ПТС" lastIdx="4" clrIdx="0">
    <p:extLst>
      <p:ext uri="{19B8F6BF-5375-455C-9EA6-DF929625EA0E}">
        <p15:presenceInfo xmlns:p15="http://schemas.microsoft.com/office/powerpoint/2012/main" userId="S-1-5-21-1432387175-2357580876-3285663458-50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762"/>
    <a:srgbClr val="13387D"/>
    <a:srgbClr val="214DA1"/>
    <a:srgbClr val="FFC014"/>
    <a:srgbClr val="008BCB"/>
    <a:srgbClr val="830615"/>
    <a:srgbClr val="003986"/>
    <a:srgbClr val="FF5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3" autoAdjust="0"/>
    <p:restoredTop sz="88022" autoAdjust="0"/>
  </p:normalViewPr>
  <p:slideViewPr>
    <p:cSldViewPr snapToGrid="0">
      <p:cViewPr varScale="1">
        <p:scale>
          <a:sx n="101" d="100"/>
          <a:sy n="101" d="100"/>
        </p:scale>
        <p:origin x="768" y="108"/>
      </p:cViewPr>
      <p:guideLst>
        <p:guide orient="horz" pos="1206"/>
        <p:guide pos="527"/>
        <p:guide orient="horz" pos="1137"/>
        <p:guide pos="4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953DF70-3D77-4699-A342-BFCC33A19E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00139F-1084-4F34-9811-8B6AFC3820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4E2F6-6250-40C3-9603-282F328FD9CE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264AEF0-28D6-4A8C-920C-04A26CC88F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2DF250-8614-4F79-995F-F7D91B07306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88AB4-A001-4969-8565-C04DDEDD39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657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34B93-67BC-4E49-9BEE-5EDFA35AEDD5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853C7-899D-4B49-AE1C-810CA5A7F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514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8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разработке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853C7-899D-4B49-AE1C-810CA5A7F5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2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2C4328-27FC-479B-B63C-40C0FCF1B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" y="0"/>
            <a:ext cx="12190066" cy="68567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71116"/>
            <a:ext cx="9144000" cy="1904656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86884"/>
            <a:ext cx="9144000" cy="153842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8EC75358-B7FC-444A-A8D6-D792875523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6027738"/>
            <a:ext cx="4775200" cy="3175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82796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цветным маркер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2C4328-27FC-479B-B63C-40C0FCF1BC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" y="0"/>
            <a:ext cx="12190066" cy="6856757"/>
          </a:xfrm>
          <a:prstGeom prst="rect">
            <a:avLst/>
          </a:prstGeom>
        </p:spPr>
      </p:pic>
      <p:sp>
        <p:nvSpPr>
          <p:cNvPr id="6" name="Параллелограмм 5">
            <a:extLst>
              <a:ext uri="{FF2B5EF4-FFF2-40B4-BE49-F238E27FC236}">
                <a16:creationId xmlns:a16="http://schemas.microsoft.com/office/drawing/2014/main" id="{F3C3756A-B547-44E8-8145-290C74CBFE7D}"/>
              </a:ext>
            </a:extLst>
          </p:cNvPr>
          <p:cNvSpPr/>
          <p:nvPr userDrawn="1"/>
        </p:nvSpPr>
        <p:spPr>
          <a:xfrm>
            <a:off x="609600" y="3222799"/>
            <a:ext cx="1520686" cy="2126720"/>
          </a:xfrm>
          <a:prstGeom prst="parallelogram">
            <a:avLst>
              <a:gd name="adj" fmla="val 741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71116"/>
            <a:ext cx="9144000" cy="1904656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386884"/>
            <a:ext cx="9144000" cy="1538426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67FB5-2AEC-42DA-816F-96ED800C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Дата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F33DF-37BA-4C2F-823C-5376BFF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59801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259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Триколо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47274A-1AEF-4F0D-80E4-D4F137BEB6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" y="699"/>
            <a:ext cx="12189791" cy="68566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43" y="4284132"/>
            <a:ext cx="4945312" cy="91290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43" y="5210900"/>
            <a:ext cx="4945312" cy="59723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507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 с цветным маркер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1FBE1A-D5E1-4C94-B9C1-97435CF145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" y="0"/>
            <a:ext cx="12189790" cy="6858000"/>
          </a:xfrm>
          <a:prstGeom prst="rect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A88C605-6902-47CB-A9F4-E18C43E9B7DC}"/>
              </a:ext>
            </a:extLst>
          </p:cNvPr>
          <p:cNvSpPr/>
          <p:nvPr userDrawn="1"/>
        </p:nvSpPr>
        <p:spPr>
          <a:xfrm>
            <a:off x="6493933" y="3716868"/>
            <a:ext cx="1520686" cy="2126720"/>
          </a:xfrm>
          <a:prstGeom prst="parallelogram">
            <a:avLst>
              <a:gd name="adj" fmla="val 7412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DDAB9-745C-4E38-A25C-F59DDB6191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43" y="4284132"/>
            <a:ext cx="4945312" cy="91290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5CE9CB-044F-462A-8216-C5CB9E49FF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43" y="5210900"/>
            <a:ext cx="4945312" cy="597233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67FB5-2AEC-42DA-816F-96ED800C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5843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Дата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F33DF-37BA-4C2F-823C-5376BFF3E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65843" y="5980113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Подпись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6838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B3142-C4D0-4CEA-80B6-AF0A4AC72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" y="0"/>
            <a:ext cx="12185096" cy="6855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4A07-1A3A-47D5-81F0-E63931773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3029FB95-2904-462D-91E9-6D97BDB5D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2157461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972C0A87-EBE6-4E7E-A7EB-F9399171529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134" y="1350700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2555793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8346E-4585-495F-A224-2041D6D354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" y="77"/>
            <a:ext cx="12189514" cy="68578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4A07-1A3A-47D5-81F0-E63931773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53791D5-7221-4BDE-BFC9-E5035E70D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2157461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Текст 2">
            <a:extLst>
              <a:ext uri="{FF2B5EF4-FFF2-40B4-BE49-F238E27FC236}">
                <a16:creationId xmlns:a16="http://schemas.microsoft.com/office/drawing/2014/main" id="{343B00C5-19FB-4324-B890-CD07C8EADBE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1134" y="1350700"/>
            <a:ext cx="10515599" cy="598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None/>
              <a:defRPr b="1"/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16342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BB3142-C4D0-4CEA-80B6-AF0A4AC721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2" y="0"/>
            <a:ext cx="12185096" cy="6855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44A07-1A3A-47D5-81F0-E63931773A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134" y="250032"/>
            <a:ext cx="10515600" cy="8506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DD1071AD-9207-4C7B-99E4-0DC0325CDCA4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09600" y="1955272"/>
            <a:ext cx="11112500" cy="427300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ru-RU" dirty="0"/>
              <a:t>Вставить таблицу</a:t>
            </a:r>
          </a:p>
          <a:p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C61E6D5-5FF8-411E-87EF-A3B2C78E70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354139"/>
            <a:ext cx="10515600" cy="347662"/>
          </a:xfrm>
        </p:spPr>
        <p:txBody>
          <a:bodyPr>
            <a:normAutofit/>
          </a:bodyPr>
          <a:lstStyle>
            <a:lvl1pPr>
              <a:buNone/>
              <a:defRPr sz="1800" b="1"/>
            </a:lvl1pPr>
          </a:lstStyle>
          <a:p>
            <a:pPr lvl="0"/>
            <a:r>
              <a:rPr lang="ru-RU" dirty="0"/>
              <a:t>Название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363954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2FB79-ECC8-434C-AEBB-063E660542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5" y="699"/>
            <a:ext cx="12189790" cy="6856601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118EDA-8181-46B3-9EC5-814745DE0F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3000" y="3429000"/>
            <a:ext cx="5414034" cy="1251572"/>
          </a:xfrm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CFEA30A7-80D7-4F90-94DD-12D77DAC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3000" y="5980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Дата</a:t>
            </a:r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243ADCF-C5A7-48E3-9125-3D8AA3E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000" y="56038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7378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 с цветным маркер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EC2DEE-A507-4919-9760-22068C86E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3" y="77"/>
            <a:ext cx="12189514" cy="6857845"/>
          </a:xfrm>
          <a:prstGeom prst="rect">
            <a:avLst/>
          </a:prstGeom>
        </p:spPr>
      </p:pic>
      <p:sp>
        <p:nvSpPr>
          <p:cNvPr id="4" name="Параллелограмм 3">
            <a:extLst>
              <a:ext uri="{FF2B5EF4-FFF2-40B4-BE49-F238E27FC236}">
                <a16:creationId xmlns:a16="http://schemas.microsoft.com/office/drawing/2014/main" id="{AE22ED24-76D5-4687-9270-4D2894CB2E42}"/>
              </a:ext>
            </a:extLst>
          </p:cNvPr>
          <p:cNvSpPr/>
          <p:nvPr userDrawn="1"/>
        </p:nvSpPr>
        <p:spPr>
          <a:xfrm>
            <a:off x="5765800" y="2408240"/>
            <a:ext cx="1520686" cy="2126720"/>
          </a:xfrm>
          <a:prstGeom prst="parallelogram">
            <a:avLst>
              <a:gd name="adj" fmla="val 7412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118EDA-8181-46B3-9EC5-814745DE0F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0" y="2803213"/>
            <a:ext cx="5795034" cy="1251572"/>
          </a:xfrm>
        </p:spPr>
        <p:txBody>
          <a:bodyPr anchor="ctr">
            <a:no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0" name="Дата 3">
            <a:extLst>
              <a:ext uri="{FF2B5EF4-FFF2-40B4-BE49-F238E27FC236}">
                <a16:creationId xmlns:a16="http://schemas.microsoft.com/office/drawing/2014/main" id="{CFEA30A7-80D7-4F90-94DD-12D77DACC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23000" y="5980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Дата</a:t>
            </a:r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5243ADCF-C5A7-48E3-9125-3D8AA3E5E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23000" y="5603876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Подпись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766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A4473-282E-47AE-B46C-D752B8832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1D106-9FCD-45AC-ADFD-C22194836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AE6195-4B17-41B4-AFEB-0F1FCFA09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49074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3" r:id="rId4"/>
    <p:sldLayoutId id="2147483650" r:id="rId5"/>
    <p:sldLayoutId id="2147483666" r:id="rId6"/>
    <p:sldLayoutId id="2147483669" r:id="rId7"/>
    <p:sldLayoutId id="2147483651" r:id="rId8"/>
    <p:sldLayoutId id="2147483668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463D3B-6FB1-4992-ABDC-A2AA2717D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3640" y="3220804"/>
            <a:ext cx="9658359" cy="83099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500" dirty="0"/>
              <a:t>Развитие системы высшего образования:</a:t>
            </a:r>
            <a:br>
              <a:rPr lang="ru-RU" sz="2500" dirty="0"/>
            </a:br>
            <a:r>
              <a:rPr lang="ru-RU" sz="2500" dirty="0"/>
              <a:t>результаты и задачи на ближайшую перспективу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A356BC-74E2-4008-9AAE-5430722A43C5}"/>
              </a:ext>
            </a:extLst>
          </p:cNvPr>
          <p:cNvSpPr txBox="1">
            <a:spLocks/>
          </p:cNvSpPr>
          <p:nvPr/>
        </p:nvSpPr>
        <p:spPr>
          <a:xfrm>
            <a:off x="7891827" y="6253697"/>
            <a:ext cx="1541170" cy="59552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Москва </a:t>
            </a:r>
            <a:r>
              <a:rPr lang="en-US" sz="1200" dirty="0"/>
              <a:t>202</a:t>
            </a:r>
            <a:r>
              <a:rPr lang="ru-RU" sz="1200" dirty="0"/>
              <a:t>2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901736" y="4894468"/>
            <a:ext cx="32833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bg1"/>
                </a:solidFill>
              </a:rPr>
              <a:t>Рябко Татьяна Васильевна, </a:t>
            </a:r>
          </a:p>
          <a:p>
            <a:pPr>
              <a:spcBef>
                <a:spcPts val="0"/>
              </a:spcBef>
            </a:pPr>
            <a:r>
              <a:rPr lang="ru-RU" sz="1500" b="1" dirty="0">
                <a:solidFill>
                  <a:schemeClr val="bg1"/>
                </a:solidFill>
              </a:rPr>
              <a:t>директор Департамента государственной политики</a:t>
            </a:r>
            <a:br>
              <a:rPr lang="ru-RU" sz="1500" b="1" dirty="0">
                <a:solidFill>
                  <a:schemeClr val="bg1"/>
                </a:solidFill>
              </a:rPr>
            </a:br>
            <a:r>
              <a:rPr lang="ru-RU" sz="1500" b="1" dirty="0">
                <a:solidFill>
                  <a:schemeClr val="bg1"/>
                </a:solidFill>
              </a:rPr>
              <a:t>в сфере высшего образования Минобрнауки России</a:t>
            </a:r>
          </a:p>
        </p:txBody>
      </p:sp>
    </p:spTree>
    <p:extLst>
      <p:ext uri="{BB962C8B-B14F-4D97-AF65-F5344CB8AC3E}">
        <p14:creationId xmlns:p14="http://schemas.microsoft.com/office/powerpoint/2010/main" val="60446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AAF2F8-79BD-FB3D-3149-51EF6D62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0" y="1313558"/>
            <a:ext cx="12072730" cy="190069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8" y="362364"/>
            <a:ext cx="11600292" cy="608058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13387D"/>
                </a:solidFill>
              </a:rPr>
              <a:t>Внесение изменений в Федеральный закон «Об образовании</a:t>
            </a:r>
            <a:br>
              <a:rPr lang="ru-RU" sz="2200" dirty="0">
                <a:solidFill>
                  <a:srgbClr val="13387D"/>
                </a:solidFill>
              </a:rPr>
            </a:br>
            <a:r>
              <a:rPr lang="ru-RU" sz="2200" dirty="0">
                <a:solidFill>
                  <a:srgbClr val="13387D"/>
                </a:solidFill>
              </a:rPr>
              <a:t>в Российской Федерации»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6824"/>
              </p:ext>
            </p:extLst>
          </p:nvPr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2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428513" y="1689684"/>
            <a:ext cx="1556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989490" y="-37523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E78CE-DA5F-1275-C018-665E8CCFF429}"/>
              </a:ext>
            </a:extLst>
          </p:cNvPr>
          <p:cNvSpPr txBox="1"/>
          <p:nvPr/>
        </p:nvSpPr>
        <p:spPr>
          <a:xfrm>
            <a:off x="263763" y="3184606"/>
            <a:ext cx="327306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3387D"/>
                </a:solidFill>
              </a:rPr>
              <a:t>Поручение </a:t>
            </a:r>
          </a:p>
          <a:p>
            <a:r>
              <a:rPr lang="ru-RU" sz="1400" dirty="0">
                <a:solidFill>
                  <a:srgbClr val="13387D"/>
                </a:solidFill>
              </a:rPr>
              <a:t>Президента Российской Федерации</a:t>
            </a:r>
            <a:br>
              <a:rPr lang="ru-RU" sz="1400" dirty="0">
                <a:solidFill>
                  <a:srgbClr val="13387D"/>
                </a:solidFill>
              </a:rPr>
            </a:br>
            <a:r>
              <a:rPr lang="ru-RU" sz="1400" dirty="0">
                <a:solidFill>
                  <a:srgbClr val="13387D"/>
                </a:solidFill>
              </a:rPr>
              <a:t>от 26 октября 2022 г. № Пр-2054 </a:t>
            </a:r>
          </a:p>
          <a:p>
            <a:r>
              <a:rPr lang="ru-RU" sz="1400" dirty="0">
                <a:solidFill>
                  <a:srgbClr val="13387D"/>
                </a:solidFill>
              </a:rPr>
              <a:t>О новом этапе развития системы высшего образования</a:t>
            </a:r>
            <a:endParaRPr lang="ru-RU" sz="1400" dirty="0">
              <a:solidFill>
                <a:srgbClr val="1338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B48C5B-721F-D82D-8D74-D672A40D92D7}"/>
              </a:ext>
            </a:extLst>
          </p:cNvPr>
          <p:cNvSpPr txBox="1"/>
          <p:nvPr/>
        </p:nvSpPr>
        <p:spPr>
          <a:xfrm>
            <a:off x="3536830" y="3184606"/>
            <a:ext cx="352275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выделение специалитета</a:t>
            </a:r>
            <a:b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в отдельный уровень высшего образования;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13387D"/>
              </a:solidFill>
              <a:latin typeface="Geometria" panose="020B0503020204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предоставление права лицам, успешно освоившим образовательные программы специалитета, поступления</a:t>
            </a:r>
            <a:b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на обучение по программам магистратуры на бюджетной основе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5B4414-2B80-E04E-A24E-6F7F263762AD}"/>
              </a:ext>
            </a:extLst>
          </p:cNvPr>
          <p:cNvSpPr txBox="1"/>
          <p:nvPr/>
        </p:nvSpPr>
        <p:spPr>
          <a:xfrm>
            <a:off x="7633252" y="3046007"/>
            <a:ext cx="38729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Изменения в 273-ФЗ </a:t>
            </a:r>
          </a:p>
          <a:p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1) часть 3 статьи 5 дополнить абзацем следующего содержания:</a:t>
            </a:r>
          </a:p>
          <a:p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"</a:t>
            </a:r>
            <a:r>
              <a:rPr lang="ru-RU" sz="1000" b="1" dirty="0">
                <a:solidFill>
                  <a:srgbClr val="EF3762"/>
                </a:solidFill>
                <a:latin typeface="+mj-lt"/>
                <a:cs typeface="Arial" panose="020B0604020202020204" pitchFamily="34" charset="0"/>
              </a:rPr>
              <a:t>Лицам имеющим высшее образование – специалитет на конкурсной основе гарантируется бесплатность получения высшего образования – магистратуры</a:t>
            </a:r>
            <a:br>
              <a:rPr lang="ru-RU" sz="1000" b="1" dirty="0">
                <a:solidFill>
                  <a:srgbClr val="EF3762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EF3762"/>
                </a:solidFill>
                <a:latin typeface="+mj-lt"/>
                <a:cs typeface="Arial" panose="020B0604020202020204" pitchFamily="34" charset="0"/>
              </a:rPr>
              <a:t>по преемственным направлениям подготовки. Преемственность направлений подготовки и специальностей определяется  федеральным государственным стандартом высшего образования</a:t>
            </a:r>
            <a:r>
              <a:rPr lang="ru-RU" sz="1000" b="1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"</a:t>
            </a:r>
          </a:p>
          <a:p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2) часть 5 статьи 10 изложить в новой редакции:</a:t>
            </a:r>
          </a:p>
          <a:p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ru-RU" sz="1000" b="1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В Российской Федерации устанавливаются следующие уровни профессионального образования</a:t>
            </a:r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среднее профессиональное образование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высшее образование - бакалавриат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EF3762"/>
                </a:solidFill>
                <a:latin typeface="+mj-lt"/>
                <a:cs typeface="Arial" panose="020B0604020202020204" pitchFamily="34" charset="0"/>
              </a:rPr>
              <a:t>высшее образование - специалитет</a:t>
            </a:r>
            <a:endParaRPr lang="ru-RU" sz="1000" dirty="0">
              <a:solidFill>
                <a:srgbClr val="EF3762"/>
              </a:solidFill>
              <a:latin typeface="+mj-lt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высшее образование - магистратура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13387D"/>
                </a:solidFill>
                <a:latin typeface="+mj-lt"/>
                <a:cs typeface="Arial" panose="020B0604020202020204" pitchFamily="34" charset="0"/>
              </a:rPr>
              <a:t>высшее образование - подготовка кадров высшей квалификации»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548696-D400-A479-11CC-AD20F6AE1A53}"/>
              </a:ext>
            </a:extLst>
          </p:cNvPr>
          <p:cNvSpPr txBox="1"/>
          <p:nvPr/>
        </p:nvSpPr>
        <p:spPr>
          <a:xfrm>
            <a:off x="2111554" y="1590539"/>
            <a:ext cx="990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>
                    <a:alpha val="55226"/>
                  </a:schemeClr>
                </a:solidFill>
                <a:latin typeface="GEOMETRIA-HEAVY" panose="020B050302020402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0A54FC-8B71-D89A-98D7-FC213E7FBB56}"/>
              </a:ext>
            </a:extLst>
          </p:cNvPr>
          <p:cNvSpPr txBox="1"/>
          <p:nvPr/>
        </p:nvSpPr>
        <p:spPr>
          <a:xfrm>
            <a:off x="6270033" y="1578926"/>
            <a:ext cx="990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>
                    <a:alpha val="55226"/>
                  </a:schemeClr>
                </a:solidFill>
                <a:latin typeface="GEOMETRIA-HEAVY" panose="020B0503020204020204" pitchFamily="34" charset="0"/>
              </a:rPr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2B987B-2F45-AB4F-8FBD-16ED08AD3694}"/>
              </a:ext>
            </a:extLst>
          </p:cNvPr>
          <p:cNvSpPr txBox="1"/>
          <p:nvPr/>
        </p:nvSpPr>
        <p:spPr>
          <a:xfrm>
            <a:off x="10039878" y="1518063"/>
            <a:ext cx="7772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>
                <a:solidFill>
                  <a:schemeClr val="bg1">
                    <a:alpha val="55226"/>
                  </a:schemeClr>
                </a:solidFill>
                <a:latin typeface="GEOMETRIA-HEAVY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8135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8" y="359685"/>
            <a:ext cx="4656154" cy="65169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13387D"/>
                </a:solidFill>
              </a:rPr>
              <a:t>Система высшего образования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3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0167362" y="2112736"/>
            <a:ext cx="1556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74997" y="1835737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97AA6-9114-A632-0CB5-CBCB292DBB35}"/>
              </a:ext>
            </a:extLst>
          </p:cNvPr>
          <p:cNvSpPr txBox="1"/>
          <p:nvPr/>
        </p:nvSpPr>
        <p:spPr>
          <a:xfrm>
            <a:off x="3246700" y="4203330"/>
            <a:ext cx="52115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algn="ctr">
              <a:spcAft>
                <a:spcPts val="0"/>
              </a:spcAft>
            </a:pPr>
            <a:endParaRPr lang="ru-RU" sz="1200" dirty="0">
              <a:solidFill>
                <a:srgbClr val="13387D"/>
              </a:solidFill>
              <a:latin typeface="Geometria" panose="020B0503020204020204" pitchFamily="34" charset="0"/>
            </a:endParaRPr>
          </a:p>
          <a:p>
            <a:pPr lvl="0" algn="ctr"/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Специалитет преимущественно представлен </a:t>
            </a:r>
            <a:b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</a:br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в областях образования: «Здравоохранение </a:t>
            </a:r>
            <a:b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</a:br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и медицинские науки», «Оборона и безопасность государства. Военные науки», «Инженерное дело, технологии и технические науки», «Математические и естественные науки».</a:t>
            </a:r>
          </a:p>
          <a:p>
            <a:pPr lvl="0" algn="ctr"/>
            <a:endParaRPr lang="ru-RU" sz="1200" dirty="0">
              <a:solidFill>
                <a:srgbClr val="13387D"/>
              </a:solidFill>
              <a:latin typeface="Geometria" panose="020B0503020204020204" pitchFamily="34" charset="0"/>
            </a:endParaRPr>
          </a:p>
          <a:p>
            <a:pPr lvl="0" algn="ctr"/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В соответствии с поручением Президента РФ </a:t>
            </a:r>
          </a:p>
          <a:p>
            <a:pPr lvl="0" algn="ctr"/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обсуждается вопрос перехода с бакалавриата на специалитет</a:t>
            </a:r>
            <a:b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</a:br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 по отдельным направлениям в рамках областей образования: «Сельское хозяйство и сельскохозяйственные науки», «Образование</a:t>
            </a:r>
            <a:b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</a:br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</a:rPr>
              <a:t>и педагогические науки» и «Юриспруденция»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975DCD-3336-A286-1A60-D756E5869BE1}"/>
              </a:ext>
            </a:extLst>
          </p:cNvPr>
          <p:cNvSpPr txBox="1"/>
          <p:nvPr/>
        </p:nvSpPr>
        <p:spPr>
          <a:xfrm>
            <a:off x="4235116" y="1466405"/>
            <a:ext cx="32347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Перечни </a:t>
            </a:r>
          </a:p>
          <a:p>
            <a:pPr lvl="0" algn="ctr"/>
            <a:r>
              <a:rPr lang="ru-RU" sz="1400" b="1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специальностей и направлений подготовки высшего образования </a:t>
            </a:r>
          </a:p>
          <a:p>
            <a:pPr lvl="0" algn="ctr"/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(приказ Минобрнауки России </a:t>
            </a:r>
          </a:p>
          <a:p>
            <a:pPr lvl="0" algn="ctr"/>
            <a:r>
              <a:rPr lang="ru-RU" sz="12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от 1 февраля 2022 г. № 89)</a:t>
            </a:r>
            <a:endParaRPr lang="ru-RU" sz="1200" dirty="0">
              <a:solidFill>
                <a:srgbClr val="13387D"/>
              </a:solidFill>
              <a:latin typeface="Geometria" panose="020B05030202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F9E8B-864B-01F3-8B37-660D28707B6F}"/>
              </a:ext>
            </a:extLst>
          </p:cNvPr>
          <p:cNvSpPr txBox="1"/>
          <p:nvPr/>
        </p:nvSpPr>
        <p:spPr>
          <a:xfrm>
            <a:off x="8520832" y="3089578"/>
            <a:ext cx="30671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Сохранение трека </a:t>
            </a:r>
          </a:p>
          <a:p>
            <a:pPr lvl="0" algn="ctr"/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«бакалавриат -  магистратура» </a:t>
            </a:r>
          </a:p>
          <a:p>
            <a:pPr lvl="0" algn="ctr"/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по гуманитарным, экономическим </a:t>
            </a:r>
            <a:b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и  другим областям, где это соответствует требованиям </a:t>
            </a:r>
            <a:b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рынка труда</a:t>
            </a:r>
            <a:endParaRPr lang="ru-RU" sz="1400" dirty="0">
              <a:solidFill>
                <a:srgbClr val="13387D"/>
              </a:solidFill>
              <a:latin typeface="Geometria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D795B6A-E7AC-A1C7-5E1A-A73338E3B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212" y="1664659"/>
            <a:ext cx="5453620" cy="2656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1F9E8B-864B-01F3-8B37-660D28707B6F}"/>
              </a:ext>
            </a:extLst>
          </p:cNvPr>
          <p:cNvSpPr txBox="1"/>
          <p:nvPr/>
        </p:nvSpPr>
        <p:spPr>
          <a:xfrm>
            <a:off x="727550" y="3201484"/>
            <a:ext cx="306710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Вступают в силу с 1.09.2025 г. (приказ Минобрнауки России </a:t>
            </a:r>
            <a:b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13387D"/>
                </a:solidFill>
                <a:latin typeface="Geometria" panose="020B0503020204020204" pitchFamily="34" charset="0"/>
                <a:cs typeface="Arial" panose="020B0604020202020204" pitchFamily="34" charset="0"/>
              </a:rPr>
              <a:t>от 29.08.2022 г. № 822, зарегистрирован Минюстом России 15.11.2022 г., рег. № 70948)</a:t>
            </a:r>
            <a:endParaRPr lang="ru-RU" sz="1400" dirty="0">
              <a:solidFill>
                <a:srgbClr val="13387D"/>
              </a:solidFill>
              <a:latin typeface="Geometria" panose="020B0503020204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81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795B6A-E7AC-A1C7-5E1A-A73338E3B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940" y="1989992"/>
            <a:ext cx="4212842" cy="205241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8" y="376032"/>
            <a:ext cx="9053084" cy="651696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rgbClr val="13387D"/>
                </a:solidFill>
              </a:rPr>
              <a:t>Федеральные государственные образовательные стандарты</a:t>
            </a:r>
            <a:br>
              <a:rPr lang="ru-RU" sz="2200" dirty="0">
                <a:solidFill>
                  <a:srgbClr val="13387D"/>
                </a:solidFill>
              </a:rPr>
            </a:br>
            <a:r>
              <a:rPr lang="ru-RU" sz="2200" dirty="0">
                <a:solidFill>
                  <a:srgbClr val="13387D"/>
                </a:solidFill>
              </a:rPr>
              <a:t>высшего образования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4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16112" y="3145477"/>
            <a:ext cx="315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428513" y="3132743"/>
            <a:ext cx="1556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0074997" y="308212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57CEC1-4F19-DF14-7C37-7015FB37AB9D}"/>
              </a:ext>
            </a:extLst>
          </p:cNvPr>
          <p:cNvSpPr txBox="1"/>
          <p:nvPr/>
        </p:nvSpPr>
        <p:spPr>
          <a:xfrm>
            <a:off x="4512836" y="1728382"/>
            <a:ext cx="218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algn="ctr">
              <a:spcAft>
                <a:spcPts val="0"/>
              </a:spcAft>
            </a:pPr>
            <a:r>
              <a:rPr lang="ru-RU" sz="2800" b="1" dirty="0">
                <a:solidFill>
                  <a:srgbClr val="13387D"/>
                </a:solidFill>
              </a:rPr>
              <a:t>ФГОС ВО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3F7C1-00F8-6102-B0B7-B394E66B7D41}"/>
              </a:ext>
            </a:extLst>
          </p:cNvPr>
          <p:cNvSpPr txBox="1"/>
          <p:nvPr/>
        </p:nvSpPr>
        <p:spPr>
          <a:xfrm>
            <a:off x="560086" y="3145477"/>
            <a:ext cx="3156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algn="ctr">
              <a:spcAft>
                <a:spcPts val="0"/>
              </a:spcAft>
            </a:pPr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устанавливают единое предметное ядро для укрупненных групп специальностей и направлений подготовки на уровне общепрофессиональных компетенций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719CB0-631F-4BC2-F5F1-336CB30EF7D4}"/>
              </a:ext>
            </a:extLst>
          </p:cNvPr>
          <p:cNvSpPr txBox="1"/>
          <p:nvPr/>
        </p:nvSpPr>
        <p:spPr>
          <a:xfrm>
            <a:off x="3861063" y="4180197"/>
            <a:ext cx="32994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5738" algn="ctr">
              <a:spcAft>
                <a:spcPts val="0"/>
              </a:spcAft>
            </a:pPr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профессиональные компетенции формируются на основе профессиональных стандартов </a:t>
            </a:r>
            <a:b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и (или) требований рынка труда (отраслевых стратегий </a:t>
            </a:r>
            <a:b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и комплексных планов и т д)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A6A79-BEBB-3FEE-E99E-5710B95FD889}"/>
              </a:ext>
            </a:extLst>
          </p:cNvPr>
          <p:cNvSpPr txBox="1"/>
          <p:nvPr/>
        </p:nvSpPr>
        <p:spPr>
          <a:xfrm>
            <a:off x="7304355" y="3124882"/>
            <a:ext cx="3602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устанавливают преемственные специальностей и направлений подготовки для реализации трека «специалитет-магистратура», </a:t>
            </a:r>
          </a:p>
          <a:p>
            <a:pPr algn="ctr"/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при котором поступление</a:t>
            </a:r>
            <a:b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на программы магистратуры возможно</a:t>
            </a:r>
            <a:b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</a:br>
            <a:r>
              <a:rPr lang="ru-RU" sz="1200" dirty="0">
                <a:solidFill>
                  <a:srgbClr val="13387D"/>
                </a:solidFill>
                <a:latin typeface="+mj-lt"/>
                <a:ea typeface="Times New Roman" panose="02020603050405020304" pitchFamily="18" charset="0"/>
              </a:rPr>
              <a:t>в рамках контрольных цифр приема</a:t>
            </a:r>
            <a:endParaRPr lang="ru-RU" sz="1200" dirty="0">
              <a:solidFill>
                <a:srgbClr val="133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2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93C75-56BE-4FC6-B1AF-B879C59A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7" y="358253"/>
            <a:ext cx="10979479" cy="651696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13387D"/>
                </a:solidFill>
              </a:rPr>
              <a:t>Дорожная карта утверждения ФГОС ВО нового поколения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0991B0-B7E1-4ECB-8BF1-FF2C770DF1F1}"/>
              </a:ext>
            </a:extLst>
          </p:cNvPr>
          <p:cNvGraphicFramePr>
            <a:graphicFrameLocks noGrp="1"/>
          </p:cNvGraphicFramePr>
          <p:nvPr/>
        </p:nvGraphicFramePr>
        <p:xfrm>
          <a:off x="11506201" y="6356350"/>
          <a:ext cx="43179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99">
                  <a:extLst>
                    <a:ext uri="{9D8B030D-6E8A-4147-A177-3AD203B41FA5}">
                      <a16:colId xmlns:a16="http://schemas.microsoft.com/office/drawing/2014/main" val="1363959533"/>
                    </a:ext>
                  </a:extLst>
                </a:gridCol>
              </a:tblGrid>
              <a:tr h="259031">
                <a:tc>
                  <a:txBody>
                    <a:bodyPr/>
                    <a:lstStyle/>
                    <a:p>
                      <a:pPr algn="ctr"/>
                      <a:fld id="{4BDF331F-F003-41AC-A0EE-E3CBE6D6650B}" type="slidenum">
                        <a:rPr lang="ru-RU" sz="1200" smtClean="0"/>
                        <a:pPr algn="ctr"/>
                        <a:t>5</a:t>
                      </a:fld>
                      <a:endParaRPr lang="ru-RU" sz="1000" b="1" kern="1200" dirty="0">
                        <a:solidFill>
                          <a:schemeClr val="tx1">
                            <a:tint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55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75400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196EC8-6AB5-44FE-BA38-B9C6A2CFC785}"/>
              </a:ext>
            </a:extLst>
          </p:cNvPr>
          <p:cNvSpPr/>
          <p:nvPr/>
        </p:nvSpPr>
        <p:spPr>
          <a:xfrm>
            <a:off x="276866" y="2862365"/>
            <a:ext cx="217372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13387D"/>
                </a:solidFill>
                <a:ea typeface="+mj-ea"/>
                <a:cs typeface="+mj-cs"/>
              </a:rPr>
              <a:t>Декабрь 2022 г.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B4FBCF6-A3C0-273C-DAD4-24E5C24D24ED}"/>
              </a:ext>
            </a:extLst>
          </p:cNvPr>
          <p:cNvCxnSpPr>
            <a:cxnSpLocks/>
          </p:cNvCxnSpPr>
          <p:nvPr/>
        </p:nvCxnSpPr>
        <p:spPr>
          <a:xfrm>
            <a:off x="0" y="3459480"/>
            <a:ext cx="12192000" cy="0"/>
          </a:xfrm>
          <a:prstGeom prst="line">
            <a:avLst/>
          </a:prstGeom>
          <a:ln w="28575">
            <a:solidFill>
              <a:srgbClr val="133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97A42A94-A6D4-A4D9-639B-13A0D83805A9}"/>
              </a:ext>
            </a:extLst>
          </p:cNvPr>
          <p:cNvSpPr/>
          <p:nvPr/>
        </p:nvSpPr>
        <p:spPr>
          <a:xfrm>
            <a:off x="1328733" y="3394828"/>
            <a:ext cx="125873" cy="1293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13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081EF50-BBD8-D101-D119-4AD0C9D1803D}"/>
              </a:ext>
            </a:extLst>
          </p:cNvPr>
          <p:cNvSpPr/>
          <p:nvPr/>
        </p:nvSpPr>
        <p:spPr>
          <a:xfrm>
            <a:off x="4386586" y="3394828"/>
            <a:ext cx="125873" cy="1293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13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ED5D40F0-2C04-6A7D-F77F-8E0E61B31BA1}"/>
              </a:ext>
            </a:extLst>
          </p:cNvPr>
          <p:cNvSpPr/>
          <p:nvPr/>
        </p:nvSpPr>
        <p:spPr>
          <a:xfrm>
            <a:off x="7616607" y="3394828"/>
            <a:ext cx="125873" cy="1293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13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70EA64A-DDBE-AC34-D6DE-269A1D00F848}"/>
              </a:ext>
            </a:extLst>
          </p:cNvPr>
          <p:cNvSpPr/>
          <p:nvPr/>
        </p:nvSpPr>
        <p:spPr>
          <a:xfrm>
            <a:off x="10669566" y="3394828"/>
            <a:ext cx="125873" cy="129304"/>
          </a:xfrm>
          <a:prstGeom prst="ellipse">
            <a:avLst/>
          </a:prstGeom>
          <a:solidFill>
            <a:schemeClr val="bg1"/>
          </a:solidFill>
          <a:ln w="28575">
            <a:solidFill>
              <a:srgbClr val="1338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FDDB49-D3BE-43EF-7E8A-1AA932EDE6E7}"/>
              </a:ext>
            </a:extLst>
          </p:cNvPr>
          <p:cNvSpPr/>
          <p:nvPr/>
        </p:nvSpPr>
        <p:spPr>
          <a:xfrm>
            <a:off x="3215520" y="3678292"/>
            <a:ext cx="2527779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13387D"/>
                </a:solidFill>
                <a:ea typeface="+mj-ea"/>
                <a:cs typeface="+mj-cs"/>
              </a:rPr>
              <a:t>Февраль-март 2023 г.</a:t>
            </a:r>
            <a:endParaRPr lang="ru-RU" sz="1600" dirty="0">
              <a:solidFill>
                <a:srgbClr val="000000"/>
              </a:solidFill>
              <a:latin typeface="Geometria" panose="020B0503020204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2EA549-D37C-6A7F-A1D7-A49B820F8863}"/>
              </a:ext>
            </a:extLst>
          </p:cNvPr>
          <p:cNvSpPr/>
          <p:nvPr/>
        </p:nvSpPr>
        <p:spPr>
          <a:xfrm>
            <a:off x="6592680" y="2862364"/>
            <a:ext cx="217372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sz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13387D"/>
                </a:solidFill>
                <a:ea typeface="+mj-ea"/>
                <a:cs typeface="+mj-cs"/>
              </a:rPr>
              <a:t>Июнь 2023 г.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C174632-0C89-90A6-67D8-36749CDC9672}"/>
              </a:ext>
            </a:extLst>
          </p:cNvPr>
          <p:cNvSpPr/>
          <p:nvPr/>
        </p:nvSpPr>
        <p:spPr>
          <a:xfrm>
            <a:off x="9273003" y="3678290"/>
            <a:ext cx="2918997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13387D"/>
                </a:solidFill>
                <a:ea typeface="+mj-ea"/>
                <a:cs typeface="+mj-cs"/>
              </a:rPr>
              <a:t>Июль-декабрь 2023 г.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90A0D-999C-08A8-2BAF-A4DB6CE4667F}"/>
              </a:ext>
            </a:extLst>
          </p:cNvPr>
          <p:cNvSpPr txBox="1"/>
          <p:nvPr/>
        </p:nvSpPr>
        <p:spPr>
          <a:xfrm>
            <a:off x="285176" y="3678290"/>
            <a:ext cx="22129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1400" b="0" dirty="0">
                <a:solidFill>
                  <a:schemeClr val="accent5">
                    <a:lumMod val="75000"/>
                  </a:schemeClr>
                </a:solidFill>
              </a:rPr>
              <a:t>Установление преемственности специальностей </a:t>
            </a:r>
          </a:p>
          <a:p>
            <a:pPr lvl="0" algn="ctr">
              <a:spcAft>
                <a:spcPts val="0"/>
              </a:spcAft>
            </a:pPr>
            <a:r>
              <a:rPr lang="ru-RU" sz="1400" b="0" dirty="0">
                <a:solidFill>
                  <a:schemeClr val="accent5">
                    <a:lumMod val="75000"/>
                  </a:schemeClr>
                </a:solidFill>
              </a:rPr>
              <a:t>и направлений подготовки профильными ФУМО</a:t>
            </a:r>
          </a:p>
          <a:p>
            <a:pPr lvl="0" algn="ctr">
              <a:spcAft>
                <a:spcPts val="0"/>
              </a:spcAft>
            </a:pP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accent5">
                    <a:lumMod val="75000"/>
                  </a:schemeClr>
                </a:solidFill>
              </a:rPr>
              <a:t>при согласовании заинтересованных ФУМО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)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0C5BEE-D6BF-FA5D-5A00-FF0382101AF8}"/>
              </a:ext>
            </a:extLst>
          </p:cNvPr>
          <p:cNvSpPr txBox="1"/>
          <p:nvPr/>
        </p:nvSpPr>
        <p:spPr>
          <a:xfrm>
            <a:off x="3355155" y="1498910"/>
            <a:ext cx="22467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Подготовка ФУМО проектов ФГОС ВО, получение заключений, экспертиз 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 соответствии 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 постановлением Правительства РФ 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от 12.04.2019 г. № 434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7F313C-772C-355E-57BD-025BBD548D49}"/>
              </a:ext>
            </a:extLst>
          </p:cNvPr>
          <p:cNvSpPr txBox="1"/>
          <p:nvPr/>
        </p:nvSpPr>
        <p:spPr>
          <a:xfrm>
            <a:off x="6560340" y="3670617"/>
            <a:ext cx="221298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Представление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 Минобрнауки России проектов ФГОС ВО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в установленном порядке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BCEA24-EB7F-0B32-5FE6-7A0174CDA481}"/>
              </a:ext>
            </a:extLst>
          </p:cNvPr>
          <p:cNvSpPr txBox="1"/>
          <p:nvPr/>
        </p:nvSpPr>
        <p:spPr>
          <a:xfrm>
            <a:off x="9461635" y="2569945"/>
            <a:ext cx="2373612" cy="763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Утверждение Минобрнауки России</a:t>
            </a:r>
            <a:br>
              <a:rPr lang="ru-RU" sz="1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 ФГОС ВО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1248225" y="3350954"/>
            <a:ext cx="231007" cy="250257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4327747" y="3334351"/>
            <a:ext cx="231007" cy="250257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564039" y="3334350"/>
            <a:ext cx="231007" cy="250257"/>
          </a:xfrm>
          <a:prstGeom prst="flowChartConnector">
            <a:avLst/>
          </a:prstGeom>
          <a:solidFill>
            <a:srgbClr val="EF37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10613249" y="3334349"/>
            <a:ext cx="231007" cy="250257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76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8A96AC2-09E7-4D28-BB6E-FF54A3992929}"/>
              </a:ext>
            </a:extLst>
          </p:cNvPr>
          <p:cNvSpPr txBox="1">
            <a:spLocks/>
          </p:cNvSpPr>
          <p:nvPr/>
        </p:nvSpPr>
        <p:spPr>
          <a:xfrm>
            <a:off x="6223000" y="598011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5AAB668-A342-483E-87B9-82761D50EC36}"/>
              </a:ext>
            </a:extLst>
          </p:cNvPr>
          <p:cNvSpPr txBox="1">
            <a:spLocks/>
          </p:cNvSpPr>
          <p:nvPr/>
        </p:nvSpPr>
        <p:spPr>
          <a:xfrm>
            <a:off x="6223000" y="560387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23000" y="3381241"/>
            <a:ext cx="5531678" cy="11057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/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23198119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Минобрнауки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3757</TotalTime>
  <Words>521</Words>
  <Application>Microsoft Office PowerPoint</Application>
  <PresentationFormat>Широкоэкранный</PresentationFormat>
  <Paragraphs>75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Geometria</vt:lpstr>
      <vt:lpstr>GEOMETRIA-HEAVY</vt:lpstr>
      <vt:lpstr>Тема Office</vt:lpstr>
      <vt:lpstr>Развитие системы высшего образования: результаты и задачи на ближайшую перспективу</vt:lpstr>
      <vt:lpstr>Внесение изменений в Федеральный закон «Об образовании в Российской Федерации»</vt:lpstr>
      <vt:lpstr>Система высшего образования</vt:lpstr>
      <vt:lpstr>Федеральные государственные образовательные стандарты высшего образования</vt:lpstr>
      <vt:lpstr>Дорожная карта утверждения ФГОС ВО нового поколения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Кручинин</dc:creator>
  <cp:lastModifiedBy>User</cp:lastModifiedBy>
  <cp:revision>285</cp:revision>
  <cp:lastPrinted>2022-10-19T17:02:15Z</cp:lastPrinted>
  <dcterms:created xsi:type="dcterms:W3CDTF">2020-10-25T16:12:51Z</dcterms:created>
  <dcterms:modified xsi:type="dcterms:W3CDTF">2022-11-18T07:40:31Z</dcterms:modified>
</cp:coreProperties>
</file>